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notesMasterIdLst>
    <p:notesMasterId r:id="rId18"/>
  </p:notesMasterIdLst>
  <p:sldIdLst>
    <p:sldId id="782" r:id="rId2"/>
    <p:sldId id="788" r:id="rId3"/>
    <p:sldId id="794" r:id="rId4"/>
    <p:sldId id="799" r:id="rId5"/>
    <p:sldId id="785" r:id="rId6"/>
    <p:sldId id="786" r:id="rId7"/>
    <p:sldId id="791" r:id="rId8"/>
    <p:sldId id="797" r:id="rId9"/>
    <p:sldId id="798" r:id="rId10"/>
    <p:sldId id="802" r:id="rId11"/>
    <p:sldId id="803" r:id="rId12"/>
    <p:sldId id="783" r:id="rId13"/>
    <p:sldId id="796" r:id="rId14"/>
    <p:sldId id="793" r:id="rId15"/>
    <p:sldId id="790" r:id="rId16"/>
    <p:sldId id="801" r:id="rId17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5B30A"/>
    <a:srgbClr val="2F9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82" autoAdjust="0"/>
  </p:normalViewPr>
  <p:slideViewPr>
    <p:cSldViewPr>
      <p:cViewPr varScale="1">
        <p:scale>
          <a:sx n="86" d="100"/>
          <a:sy n="86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ILS_ELIXIR\BILS%20&#214;versikt%20Tj&#228;nster%202014-04-29%20f&#246;rdelat%20per%20omr&#229;d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ILS_ELIXIR\Rapporter2013\PI-listor%202013%20ver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jornnystedt:AWABI:Admin:Evaluations:EvaluationFormApril2015:WABIevaluation2015April_22answ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'nytt maj 2014'!$C$148</c:f>
              <c:strCache>
                <c:ptCount val="1"/>
                <c:pt idx="0">
                  <c:v>Staff</c:v>
                </c:pt>
              </c:strCache>
            </c:strRef>
          </c:tx>
          <c:marker>
            <c:symbol val="none"/>
          </c:marker>
          <c:cat>
            <c:numRef>
              <c:f>'nytt maj 2014'!$B$149:$B$156</c:f>
              <c:numCache>
                <c:formatCode>General</c:formatCode>
                <c:ptCount val="8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  <c:pt idx="6">
                  <c:v>2017.0</c:v>
                </c:pt>
                <c:pt idx="7">
                  <c:v>2018.0</c:v>
                </c:pt>
              </c:numCache>
            </c:numRef>
          </c:cat>
          <c:val>
            <c:numRef>
              <c:f>'nytt maj 2014'!$C$149:$C$156</c:f>
              <c:numCache>
                <c:formatCode>General</c:formatCode>
                <c:ptCount val="8"/>
                <c:pt idx="0">
                  <c:v>10.0</c:v>
                </c:pt>
                <c:pt idx="1">
                  <c:v>26.0</c:v>
                </c:pt>
                <c:pt idx="2">
                  <c:v>40.0</c:v>
                </c:pt>
                <c:pt idx="3">
                  <c:v>53.0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'nytt maj 2014'!$D$148</c:f>
              <c:strCache>
                <c:ptCount val="1"/>
                <c:pt idx="0">
                  <c:v>Projects</c:v>
                </c:pt>
              </c:strCache>
            </c:strRef>
          </c:tx>
          <c:marker>
            <c:symbol val="none"/>
          </c:marker>
          <c:cat>
            <c:numRef>
              <c:f>'nytt maj 2014'!$B$149:$B$156</c:f>
              <c:numCache>
                <c:formatCode>General</c:formatCode>
                <c:ptCount val="8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  <c:pt idx="6">
                  <c:v>2017.0</c:v>
                </c:pt>
                <c:pt idx="7">
                  <c:v>2018.0</c:v>
                </c:pt>
              </c:numCache>
            </c:numRef>
          </c:cat>
          <c:val>
            <c:numRef>
              <c:f>'nytt maj 2014'!$D$149:$D$156</c:f>
              <c:numCache>
                <c:formatCode>General</c:formatCode>
                <c:ptCount val="8"/>
                <c:pt idx="0">
                  <c:v>72.0</c:v>
                </c:pt>
                <c:pt idx="1">
                  <c:v>260.0</c:v>
                </c:pt>
                <c:pt idx="2">
                  <c:v>448.0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'nytt maj 2014'!$E$148</c:f>
              <c:strCache>
                <c:ptCount val="1"/>
                <c:pt idx="0">
                  <c:v>PI</c:v>
                </c:pt>
              </c:strCache>
            </c:strRef>
          </c:tx>
          <c:marker>
            <c:symbol val="none"/>
          </c:marker>
          <c:cat>
            <c:numRef>
              <c:f>'nytt maj 2014'!$B$149:$B$156</c:f>
              <c:numCache>
                <c:formatCode>General</c:formatCode>
                <c:ptCount val="8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  <c:pt idx="5">
                  <c:v>2016.0</c:v>
                </c:pt>
                <c:pt idx="6">
                  <c:v>2017.0</c:v>
                </c:pt>
                <c:pt idx="7">
                  <c:v>2018.0</c:v>
                </c:pt>
              </c:numCache>
            </c:numRef>
          </c:cat>
          <c:val>
            <c:numRef>
              <c:f>'nytt maj 2014'!$E$149:$E$156</c:f>
              <c:numCache>
                <c:formatCode>General</c:formatCode>
                <c:ptCount val="8"/>
                <c:pt idx="0">
                  <c:v>52.0</c:v>
                </c:pt>
                <c:pt idx="1">
                  <c:v>134.0</c:v>
                </c:pt>
                <c:pt idx="2">
                  <c:v>268.0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219912"/>
        <c:axId val="-2120880008"/>
      </c:lineChart>
      <c:catAx>
        <c:axId val="-2121219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0880008"/>
        <c:crosses val="autoZero"/>
        <c:auto val="1"/>
        <c:lblAlgn val="ctr"/>
        <c:lblOffset val="100"/>
        <c:noMultiLvlLbl val="0"/>
      </c:catAx>
      <c:valAx>
        <c:axId val="-2120880008"/>
        <c:scaling>
          <c:orientation val="minMax"/>
          <c:max val="100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212199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83213315498435"/>
          <c:y val="0.359748781402325"/>
          <c:w val="0.211532744046224"/>
          <c:h val="0.25966886951631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pieChart>
        <c:varyColors val="1"/>
        <c:ser>
          <c:idx val="0"/>
          <c:order val="0"/>
          <c:dLbls>
            <c:dLbl>
              <c:idx val="11"/>
              <c:layout>
                <c:manualLayout>
                  <c:x val="-0.212505553794896"/>
                  <c:y val="0.059473395182786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Sheet1!$A$2:$A$22</c:f>
              <c:strCache>
                <c:ptCount val="21"/>
                <c:pt idx="0">
                  <c:v>KI</c:v>
                </c:pt>
                <c:pt idx="1">
                  <c:v>UU</c:v>
                </c:pt>
                <c:pt idx="2">
                  <c:v>SU</c:v>
                </c:pt>
                <c:pt idx="3">
                  <c:v>KTH</c:v>
                </c:pt>
                <c:pt idx="4">
                  <c:v>GU</c:v>
                </c:pt>
                <c:pt idx="5">
                  <c:v>LU</c:v>
                </c:pt>
                <c:pt idx="6">
                  <c:v>UmU</c:v>
                </c:pt>
                <c:pt idx="7">
                  <c:v>LiU</c:v>
                </c:pt>
                <c:pt idx="8">
                  <c:v>NRM</c:v>
                </c:pt>
                <c:pt idx="9">
                  <c:v>SLU</c:v>
                </c:pt>
                <c:pt idx="10">
                  <c:v>Chalmers</c:v>
                </c:pt>
                <c:pt idx="11">
                  <c:v>Sahlgrenska University Hospital</c:v>
                </c:pt>
                <c:pt idx="12">
                  <c:v>NGI</c:v>
                </c:pt>
                <c:pt idx="13">
                  <c:v>AstraZeneca</c:v>
                </c:pt>
                <c:pt idx="14">
                  <c:v>FOI</c:v>
                </c:pt>
                <c:pt idx="15">
                  <c:v>LTH</c:v>
                </c:pt>
                <c:pt idx="16">
                  <c:v>Norrlands Universitetssjukhus</c:v>
                </c:pt>
                <c:pt idx="17">
                  <c:v>Polismyndigheten</c:v>
                </c:pt>
                <c:pt idx="18">
                  <c:v>SVA</c:v>
                </c:pt>
                <c:pt idx="19">
                  <c:v>WABI</c:v>
                </c:pt>
                <c:pt idx="20">
                  <c:v>ÖrU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38.0</c:v>
                </c:pt>
                <c:pt idx="1">
                  <c:v>37.0</c:v>
                </c:pt>
                <c:pt idx="2">
                  <c:v>17.0</c:v>
                </c:pt>
                <c:pt idx="3">
                  <c:v>9.0</c:v>
                </c:pt>
                <c:pt idx="4">
                  <c:v>28.0</c:v>
                </c:pt>
                <c:pt idx="5">
                  <c:v>28.0</c:v>
                </c:pt>
                <c:pt idx="6">
                  <c:v>23.0</c:v>
                </c:pt>
                <c:pt idx="7">
                  <c:v>22.0</c:v>
                </c:pt>
                <c:pt idx="8">
                  <c:v>22.0</c:v>
                </c:pt>
                <c:pt idx="9">
                  <c:v>11.0</c:v>
                </c:pt>
                <c:pt idx="10">
                  <c:v>6.0</c:v>
                </c:pt>
                <c:pt idx="11">
                  <c:v>3.0</c:v>
                </c:pt>
                <c:pt idx="12">
                  <c:v>2.0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cat>
            <c:strRef>
              <c:f>'Evaluation 22'!$A$59:$A$63</c:f>
              <c:strCache>
                <c:ptCount val="5"/>
                <c:pt idx="0">
                  <c:v>Overall rating</c:v>
                </c:pt>
                <c:pt idx="1">
                  <c:v>Technical quality</c:v>
                </c:pt>
                <c:pt idx="2">
                  <c:v>Scientific impact</c:v>
                </c:pt>
                <c:pt idx="3">
                  <c:v>Long-term value (2-3 years)</c:v>
                </c:pt>
                <c:pt idx="4">
                  <c:v>In favour of SciLIfeLab continuing to offer this type of national support </c:v>
                </c:pt>
              </c:strCache>
            </c:strRef>
          </c:cat>
          <c:val>
            <c:numRef>
              <c:f>'Evaluation 22'!$B$59:$B$63</c:f>
              <c:numCache>
                <c:formatCode>0.0</c:formatCode>
                <c:ptCount val="5"/>
                <c:pt idx="0">
                  <c:v>4.318181818181814</c:v>
                </c:pt>
                <c:pt idx="1">
                  <c:v>4.318181818181814</c:v>
                </c:pt>
                <c:pt idx="2">
                  <c:v>4.095238095238094</c:v>
                </c:pt>
                <c:pt idx="3">
                  <c:v>4.13636363636364</c:v>
                </c:pt>
                <c:pt idx="4">
                  <c:v>4.727272727272727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734696"/>
        <c:axId val="-2142528104"/>
      </c:barChart>
      <c:catAx>
        <c:axId val="-2142734696"/>
        <c:scaling>
          <c:orientation val="maxMin"/>
        </c:scaling>
        <c:delete val="0"/>
        <c:axPos val="l"/>
        <c:majorTickMark val="none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42528104"/>
        <c:crosses val="autoZero"/>
        <c:auto val="1"/>
        <c:lblAlgn val="ctr"/>
        <c:lblOffset val="100"/>
        <c:noMultiLvlLbl val="0"/>
      </c:catAx>
      <c:valAx>
        <c:axId val="-2142528104"/>
        <c:scaling>
          <c:orientation val="minMax"/>
          <c:min val="0.0"/>
        </c:scaling>
        <c:delete val="0"/>
        <c:axPos val="b"/>
        <c:majorGridlines/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42734696"/>
        <c:crosses val="max"/>
        <c:crossBetween val="between"/>
        <c:majorUnit val="1.0"/>
        <c:minorUnit val="0.1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79747B-4A46-CD48-9BEE-39FB1DBE202B}" type="datetimeFigureOut">
              <a:rPr lang="sv-SE"/>
              <a:pPr>
                <a:defRPr/>
              </a:pPr>
              <a:t>18/05/15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 smtClean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7C2AA91-FDE4-7D43-BE6B-8B28995A6EEF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90816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01_Titelsi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6" name="Picture 9" descr="UU_logo_2f_84 kopi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200" baseline="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2194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76064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2811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1"/>
          <p:cNvSpPr txBox="1">
            <a:spLocks/>
          </p:cNvSpPr>
          <p:nvPr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556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97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1"/>
          <p:cNvSpPr txBox="1">
            <a:spLocks/>
          </p:cNvSpPr>
          <p:nvPr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740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 txBox="1">
            <a:spLocks/>
          </p:cNvSpPr>
          <p:nvPr/>
        </p:nvSpPr>
        <p:spPr>
          <a:xfrm>
            <a:off x="457200" y="115888"/>
            <a:ext cx="8229600" cy="576262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sv-SE" smtClean="0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4255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55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040"/>
          </a:xfrm>
          <a:prstGeom prst="rect">
            <a:avLst/>
          </a:prstGeom>
        </p:spPr>
        <p:txBody>
          <a:bodyPr/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8798B3-F5BC-49AE-8169-D3D4B4220DB2}" type="datetimeFigureOut">
              <a:rPr lang="sv-SE" smtClean="0"/>
              <a:t>18/05/15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72001B-6CE6-4521-8C44-E704F15DDF3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51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objekt 1" descr="02_Bg-sid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027988" y="6524625"/>
            <a:ext cx="936625" cy="217488"/>
          </a:xfrm>
          <a:prstGeom prst="rect">
            <a:avLst/>
          </a:prstGeom>
          <a:solidFill>
            <a:srgbClr val="E9E9E9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28" name="Picture 3" descr="UU_logo_2f_84 kopia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6092825"/>
            <a:ext cx="658813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9" name="Group 1"/>
          <p:cNvGrpSpPr>
            <a:grpSpLocks/>
          </p:cNvGrpSpPr>
          <p:nvPr/>
        </p:nvGrpSpPr>
        <p:grpSpPr bwMode="auto">
          <a:xfrm>
            <a:off x="185738" y="115888"/>
            <a:ext cx="9066212" cy="584200"/>
            <a:chOff x="0" y="0"/>
            <a:chExt cx="6266" cy="408"/>
          </a:xfrm>
        </p:grpSpPr>
        <p:sp>
          <p:nvSpPr>
            <p:cNvPr id="1030" name="Rectangle 2"/>
            <p:cNvSpPr>
              <a:spLocks/>
            </p:cNvSpPr>
            <p:nvPr/>
          </p:nvSpPr>
          <p:spPr bwMode="auto">
            <a:xfrm>
              <a:off x="0" y="0"/>
              <a:ext cx="6240" cy="408"/>
            </a:xfrm>
            <a:prstGeom prst="rect">
              <a:avLst/>
            </a:prstGeom>
            <a:gradFill rotWithShape="1">
              <a:gsLst>
                <a:gs pos="0">
                  <a:srgbClr val="FFFFFF">
                    <a:alpha val="53000"/>
                  </a:srgbClr>
                </a:gs>
                <a:gs pos="100000">
                  <a:srgbClr val="85B30A">
                    <a:alpha val="53000"/>
                  </a:srgbClr>
                </a:gs>
              </a:gsLst>
              <a:lin ang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 sz="1800"/>
            </a:p>
          </p:txBody>
        </p:sp>
        <p:sp>
          <p:nvSpPr>
            <p:cNvPr id="1031" name="Rectangle 3"/>
            <p:cNvSpPr>
              <a:spLocks/>
            </p:cNvSpPr>
            <p:nvPr/>
          </p:nvSpPr>
          <p:spPr bwMode="auto">
            <a:xfrm>
              <a:off x="0" y="49"/>
              <a:ext cx="6266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50797" bIns="0"/>
            <a:lstStyle/>
            <a:p>
              <a:pPr marL="39688" algn="ctr"/>
              <a:endParaRPr lang="en-US">
                <a:cs typeface="Arial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0" r:id="rId2"/>
    <p:sldLayoutId id="2147483744" r:id="rId3"/>
    <p:sldLayoutId id="2147483741" r:id="rId4"/>
    <p:sldLayoutId id="2147483745" r:id="rId5"/>
    <p:sldLayoutId id="2147483746" r:id="rId6"/>
    <p:sldLayoutId id="2147483742" r:id="rId7"/>
    <p:sldLayoutId id="2147483747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bils.se" TargetMode="External"/><Relationship Id="rId4" Type="http://schemas.openxmlformats.org/officeDocument/2006/relationships/hyperlink" Target="http://bils.se/resources/supportform/index.php" TargetMode="External"/><Relationship Id="rId5" Type="http://schemas.openxmlformats.org/officeDocument/2006/relationships/hyperlink" Target="http://www.scilifelab.se/facilities/wabi/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ppmax.uu.s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lifelab.se/events/rna-seq-1-hp/" TargetMode="External"/><Relationship Id="rId4" Type="http://schemas.openxmlformats.org/officeDocument/2006/relationships/hyperlink" Target="http://www.scilifelab.se/events/introduction-to-genome-annotation-1-hp/" TargetMode="External"/><Relationship Id="rId5" Type="http://schemas.openxmlformats.org/officeDocument/2006/relationships/hyperlink" Target="http://www.scilifelab.se/events/perl-programming-with-application-to-bioinformatics-2-hp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lifelab.se/events/ontroduction-to-bioinformatics-using-ngs-data-2-hp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lifelab.se/education/mentorship/the-swedish-bioinformatics-advisory-progra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abi-wiki.scilifelab.se/display/SHGATG/" TargetMode="External"/><Relationship Id="rId4" Type="http://schemas.openxmlformats.org/officeDocument/2006/relationships/hyperlink" Target="http://www.scilifelab.se/facilities/wab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upport@bils.s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  <a:ea typeface="MS PGothic" charset="0"/>
              </a:rPr>
              <a:t>The </a:t>
            </a:r>
            <a:r>
              <a:rPr lang="en-US" dirty="0">
                <a:latin typeface="Calibri" charset="0"/>
                <a:ea typeface="MS PGothic" charset="0"/>
              </a:rPr>
              <a:t>n</a:t>
            </a:r>
            <a:r>
              <a:rPr lang="en-US" dirty="0" smtClean="0">
                <a:latin typeface="Calibri" charset="0"/>
                <a:ea typeface="MS PGothic" charset="0"/>
              </a:rPr>
              <a:t>ational </a:t>
            </a:r>
            <a:r>
              <a:rPr lang="en-US" dirty="0" smtClean="0">
                <a:latin typeface="Calibri" charset="0"/>
                <a:ea typeface="MS PGothic" charset="0"/>
              </a:rPr>
              <a:t>bioinformatics </a:t>
            </a:r>
            <a:r>
              <a:rPr lang="en-US" dirty="0" smtClean="0">
                <a:latin typeface="Calibri" charset="0"/>
                <a:ea typeface="MS PGothic" charset="0"/>
              </a:rPr>
              <a:t>infrastructure </a:t>
            </a:r>
            <a:r>
              <a:rPr lang="en-US" dirty="0">
                <a:latin typeface="Calibri" charset="0"/>
                <a:ea typeface="MS PGothic" charset="0"/>
              </a:rPr>
              <a:t/>
            </a:r>
            <a:br>
              <a:rPr lang="en-US" dirty="0">
                <a:latin typeface="Calibri" charset="0"/>
                <a:ea typeface="MS PGothic" charset="0"/>
              </a:rPr>
            </a:br>
            <a:r>
              <a:rPr lang="en-US" sz="1800" dirty="0" err="1" smtClean="0">
                <a:latin typeface="Calibri" charset="0"/>
                <a:ea typeface="MS PGothic" charset="0"/>
              </a:rPr>
              <a:t>www.scilifelab.se</a:t>
            </a:r>
            <a:r>
              <a:rPr lang="en-US" sz="1800" dirty="0">
                <a:latin typeface="Calibri" charset="0"/>
                <a:ea typeface="MS PGothic" charset="0"/>
              </a:rPr>
              <a:t>/platforms/bioinformatics/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944816" cy="1752600"/>
          </a:xfrm>
        </p:spPr>
        <p:txBody>
          <a:bodyPr/>
          <a:lstStyle/>
          <a:p>
            <a:pPr eaLnBrk="1" hangingPunct="1">
              <a:defRPr/>
            </a:pPr>
            <a:r>
              <a:rPr lang="sv-SE" dirty="0" smtClean="0"/>
              <a:t>Anna Johansson, </a:t>
            </a:r>
            <a:r>
              <a:rPr lang="sv-SE" dirty="0" err="1" smtClean="0"/>
              <a:t>anna</a:t>
            </a:r>
            <a:r>
              <a:rPr lang="sv-SE" dirty="0" err="1" smtClean="0"/>
              <a:t>.</a:t>
            </a:r>
            <a:r>
              <a:rPr lang="sv-SE" dirty="0" err="1" smtClean="0"/>
              <a:t>johansson@scilifelab.se</a:t>
            </a:r>
            <a:endParaRPr lang="sv-SE" dirty="0" smtClean="0"/>
          </a:p>
          <a:p>
            <a:pPr eaLnBrk="1" hangingPunct="1">
              <a:defRPr/>
            </a:pPr>
            <a:r>
              <a:rPr lang="sv-SE" dirty="0" err="1" smtClean="0"/>
              <a:t>Bioinformatics</a:t>
            </a:r>
            <a:r>
              <a:rPr lang="sv-SE" dirty="0" smtClean="0"/>
              <a:t> Long-term Support (</a:t>
            </a:r>
            <a:r>
              <a:rPr lang="sv-SE" dirty="0" err="1" smtClean="0"/>
              <a:t>a.k.a.WABI</a:t>
            </a:r>
            <a:r>
              <a:rPr lang="sv-SE" dirty="0" smtClean="0"/>
              <a:t>) </a:t>
            </a:r>
            <a:endParaRPr lang="sv-SE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2408910"/>
            <a:ext cx="1511725" cy="1133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003" y="1135891"/>
            <a:ext cx="1651278" cy="1658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6166" y="3469100"/>
            <a:ext cx="1966833" cy="1604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889" y="4982816"/>
            <a:ext cx="1813650" cy="1119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43" y="2975807"/>
            <a:ext cx="1263707" cy="9586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786" y="2478931"/>
            <a:ext cx="924713" cy="821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Huge project diversity</a:t>
            </a:r>
            <a:br>
              <a:rPr lang="en-US" sz="3200" dirty="0" smtClean="0"/>
            </a:br>
            <a:r>
              <a:rPr lang="en-US" sz="2400" dirty="0" smtClean="0"/>
              <a:t>=&gt; difficult to </a:t>
            </a:r>
            <a:r>
              <a:rPr lang="en-US" sz="2400" dirty="0" err="1" smtClean="0"/>
              <a:t>forsee</a:t>
            </a:r>
            <a:r>
              <a:rPr lang="en-US" sz="2400" dirty="0" smtClean="0"/>
              <a:t>/automate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1034727"/>
            <a:ext cx="5689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7 </a:t>
            </a:r>
            <a:r>
              <a:rPr lang="en-US" sz="1600" dirty="0"/>
              <a:t>Variant </a:t>
            </a:r>
            <a:r>
              <a:rPr lang="en-US" sz="1600" dirty="0" smtClean="0"/>
              <a:t>analyses in </a:t>
            </a:r>
            <a:r>
              <a:rPr lang="en-US" sz="1600" dirty="0"/>
              <a:t>medical research 	</a:t>
            </a:r>
            <a:r>
              <a:rPr lang="en-US" sz="1600" dirty="0" smtClean="0"/>
              <a:t>Human</a:t>
            </a:r>
            <a:endParaRPr lang="en-US" sz="1600" dirty="0"/>
          </a:p>
          <a:p>
            <a:r>
              <a:rPr lang="en-US" sz="1600" dirty="0" smtClean="0"/>
              <a:t> 4 </a:t>
            </a:r>
            <a:r>
              <a:rPr lang="en-US" sz="1600" dirty="0"/>
              <a:t>Differential gene expression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3</a:t>
            </a:r>
            <a:r>
              <a:rPr lang="en-US" sz="1600" dirty="0" smtClean="0"/>
              <a:t> single-cell </a:t>
            </a:r>
            <a:r>
              <a:rPr lang="en-US" sz="1600" dirty="0" err="1" smtClean="0"/>
              <a:t>RNAseq</a:t>
            </a:r>
            <a:r>
              <a:rPr lang="en-US" sz="1600" dirty="0" smtClean="0"/>
              <a:t>			</a:t>
            </a:r>
          </a:p>
          <a:p>
            <a:r>
              <a:rPr lang="en-US" sz="1600" dirty="0" smtClean="0"/>
              <a:t> </a:t>
            </a:r>
            <a:r>
              <a:rPr lang="en-US" sz="1600" dirty="0"/>
              <a:t>2 Epigenetics			</a:t>
            </a:r>
          </a:p>
          <a:p>
            <a:r>
              <a:rPr lang="en-US" sz="1600" dirty="0" smtClean="0"/>
              <a:t> 1 </a:t>
            </a:r>
            <a:r>
              <a:rPr lang="en-US" sz="1600" dirty="0" err="1" smtClean="0"/>
              <a:t>miRNA</a:t>
            </a:r>
            <a:r>
              <a:rPr lang="en-US" sz="1600" dirty="0" smtClean="0"/>
              <a:t>				</a:t>
            </a:r>
            <a:r>
              <a:rPr lang="en-US" sz="1600" dirty="0"/>
              <a:t>		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1 Allele-specific </a:t>
            </a:r>
            <a:r>
              <a:rPr lang="en-US" sz="1600" dirty="0" err="1" smtClean="0"/>
              <a:t>expresssion</a:t>
            </a:r>
            <a:r>
              <a:rPr lang="en-US" sz="1600" dirty="0" smtClean="0"/>
              <a:t> + </a:t>
            </a:r>
            <a:r>
              <a:rPr lang="en-US" sz="1600" dirty="0" err="1" smtClean="0"/>
              <a:t>methylSeq</a:t>
            </a:r>
            <a:r>
              <a:rPr lang="en-US" sz="1600" dirty="0" smtClean="0"/>
              <a:t>	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1 </a:t>
            </a:r>
            <a:r>
              <a:rPr lang="en-US" sz="1600" dirty="0" err="1" smtClean="0"/>
              <a:t>Immunorepertoire</a:t>
            </a:r>
            <a:r>
              <a:rPr lang="en-US" sz="1600" dirty="0" smtClean="0"/>
              <a:t>			</a:t>
            </a:r>
          </a:p>
          <a:p>
            <a:r>
              <a:rPr lang="en-US" sz="1600" dirty="0"/>
              <a:t> </a:t>
            </a:r>
            <a:r>
              <a:rPr lang="en-US" sz="1600" u="sng" dirty="0" smtClean="0"/>
              <a:t>1</a:t>
            </a:r>
            <a:r>
              <a:rPr lang="en-US" sz="1600" dirty="0" smtClean="0"/>
              <a:t> Integrative 			</a:t>
            </a:r>
            <a:r>
              <a:rPr lang="en-US" sz="1600" dirty="0"/>
              <a:t>	</a:t>
            </a:r>
          </a:p>
          <a:p>
            <a:r>
              <a:rPr lang="en-US" sz="1600" dirty="0" smtClean="0"/>
              <a:t> </a:t>
            </a:r>
            <a:r>
              <a:rPr lang="en-US" sz="1600" b="1" dirty="0" smtClean="0"/>
              <a:t>20</a:t>
            </a:r>
          </a:p>
          <a:p>
            <a:endParaRPr lang="en-US" sz="1600" dirty="0" smtClean="0"/>
          </a:p>
          <a:p>
            <a:r>
              <a:rPr lang="en-US" sz="1600" dirty="0" smtClean="0"/>
              <a:t> 5 </a:t>
            </a:r>
            <a:r>
              <a:rPr lang="en-US" sz="1600" dirty="0"/>
              <a:t>Variant calling/Population genomics	Animals/plants</a:t>
            </a:r>
          </a:p>
          <a:p>
            <a:r>
              <a:rPr lang="en-US" sz="1600" dirty="0" smtClean="0"/>
              <a:t> 4 </a:t>
            </a:r>
            <a:r>
              <a:rPr lang="en-US" sz="1600" dirty="0"/>
              <a:t>De novo genome assembly/analyses	</a:t>
            </a:r>
            <a:r>
              <a:rPr lang="en-US" sz="1600" dirty="0" smtClean="0"/>
              <a:t>Animals</a:t>
            </a:r>
            <a:r>
              <a:rPr lang="en-US" sz="1600" dirty="0"/>
              <a:t>/plants</a:t>
            </a:r>
          </a:p>
          <a:p>
            <a:r>
              <a:rPr lang="en-US" sz="1600" dirty="0" smtClean="0"/>
              <a:t> 3 Gene expression </a:t>
            </a:r>
            <a:r>
              <a:rPr lang="en-US" sz="1600" dirty="0"/>
              <a:t>			</a:t>
            </a:r>
            <a:r>
              <a:rPr lang="en-US" sz="1600" dirty="0" smtClean="0"/>
              <a:t>Animals/Plants</a:t>
            </a:r>
          </a:p>
          <a:p>
            <a:r>
              <a:rPr lang="en-US" sz="1600" dirty="0"/>
              <a:t> 2 </a:t>
            </a:r>
            <a:r>
              <a:rPr lang="en-US" sz="1600" dirty="0" err="1"/>
              <a:t>RNAseq</a:t>
            </a:r>
            <a:r>
              <a:rPr lang="en-US" sz="1600" dirty="0"/>
              <a:t> method development 		Universal</a:t>
            </a:r>
          </a:p>
          <a:p>
            <a:r>
              <a:rPr lang="en-US" sz="1600" dirty="0" smtClean="0"/>
              <a:t> 1 </a:t>
            </a:r>
            <a:r>
              <a:rPr lang="en-US" sz="1600" dirty="0" err="1" smtClean="0"/>
              <a:t>RNAseq</a:t>
            </a:r>
            <a:r>
              <a:rPr lang="en-US" sz="1600" dirty="0" smtClean="0"/>
              <a:t> + proteomics		Fungus</a:t>
            </a:r>
          </a:p>
          <a:p>
            <a:r>
              <a:rPr lang="en-US" sz="1600" dirty="0"/>
              <a:t> 1 </a:t>
            </a:r>
            <a:r>
              <a:rPr lang="en-US" sz="1600" dirty="0" err="1"/>
              <a:t>Metagenomics</a:t>
            </a:r>
            <a:r>
              <a:rPr lang="en-US" sz="1600" dirty="0"/>
              <a:t>			Human </a:t>
            </a:r>
            <a:r>
              <a:rPr lang="en-US" sz="1600" dirty="0" err="1"/>
              <a:t>microbiota</a:t>
            </a:r>
            <a:r>
              <a:rPr lang="en-US" sz="1600" dirty="0" smtClean="0"/>
              <a:t>  </a:t>
            </a:r>
          </a:p>
          <a:p>
            <a:r>
              <a:rPr lang="en-US" sz="1600" dirty="0" smtClean="0"/>
              <a:t> </a:t>
            </a:r>
            <a:r>
              <a:rPr lang="en-US" sz="1600" u="sng" dirty="0" smtClean="0"/>
              <a:t>1</a:t>
            </a:r>
            <a:r>
              <a:rPr lang="en-US" sz="1600" dirty="0" smtClean="0"/>
              <a:t> Non-coding RNA			Bacteria</a:t>
            </a:r>
          </a:p>
          <a:p>
            <a:r>
              <a:rPr lang="en-US" sz="1600" dirty="0" smtClean="0"/>
              <a:t> </a:t>
            </a:r>
            <a:r>
              <a:rPr lang="en-US" sz="1600" b="1" dirty="0" smtClean="0"/>
              <a:t>17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60" y="3300900"/>
            <a:ext cx="1728278" cy="970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366" y="3791275"/>
            <a:ext cx="1080714" cy="776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4388395"/>
            <a:ext cx="1404066" cy="1053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77" y="5316367"/>
            <a:ext cx="866912" cy="785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048" y="4179350"/>
            <a:ext cx="1362216" cy="8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4040"/>
          </a:xfrm>
        </p:spPr>
        <p:txBody>
          <a:bodyPr/>
          <a:lstStyle/>
          <a:p>
            <a:r>
              <a:rPr lang="en-US" dirty="0" smtClean="0"/>
              <a:t>User evaluation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98B3-F5BC-49AE-8169-D3D4B4220DB2}" type="datetimeFigureOut">
              <a:rPr lang="sv-SE" smtClean="0"/>
              <a:t>18/05/15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2001B-6CE6-4521-8C44-E704F15DDF32}" type="slidenum">
              <a:rPr lang="sv-SE" smtClean="0"/>
              <a:t>11</a:t>
            </a:fld>
            <a:endParaRPr lang="sv-SE"/>
          </a:p>
        </p:txBody>
      </p:sp>
      <p:grpSp>
        <p:nvGrpSpPr>
          <p:cNvPr id="6" name="Group 5"/>
          <p:cNvGrpSpPr/>
          <p:nvPr/>
        </p:nvGrpSpPr>
        <p:grpSpPr>
          <a:xfrm>
            <a:off x="755576" y="1052736"/>
            <a:ext cx="7446892" cy="4594213"/>
            <a:chOff x="705495" y="548797"/>
            <a:chExt cx="7446892" cy="4594213"/>
          </a:xfrm>
        </p:grpSpPr>
        <p:sp>
          <p:nvSpPr>
            <p:cNvPr id="7" name="Rounded Rectangle 6"/>
            <p:cNvSpPr/>
            <p:nvPr/>
          </p:nvSpPr>
          <p:spPr>
            <a:xfrm>
              <a:off x="705495" y="548797"/>
              <a:ext cx="7446892" cy="4594213"/>
            </a:xfrm>
            <a:prstGeom prst="roundRect">
              <a:avLst/>
            </a:prstGeom>
            <a:noFill/>
            <a:ln w="28575" cmpd="sng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8" name="Chart 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55315268"/>
                </p:ext>
              </p:extLst>
            </p:nvPr>
          </p:nvGraphicFramePr>
          <p:xfrm>
            <a:off x="1357596" y="1105141"/>
            <a:ext cx="6261751" cy="39124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1064402" y="710561"/>
              <a:ext cx="67581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/>
                <a:t>Bioinformatics Long-term Support: User evaluation April 2015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5082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57550"/>
          </a:xfrm>
        </p:spPr>
        <p:txBody>
          <a:bodyPr/>
          <a:lstStyle/>
          <a:p>
            <a:r>
              <a:rPr lang="en-US" dirty="0" smtClean="0"/>
              <a:t>Bioinformatics Platform provides custom-tailored analyses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052736"/>
            <a:ext cx="8064896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/>
              <a:t>Compute and storage (free; majority of hardware and </a:t>
            </a:r>
            <a:br>
              <a:rPr lang="en-US" sz="1800" dirty="0"/>
            </a:br>
            <a:r>
              <a:rPr lang="en-US" sz="1800" dirty="0"/>
              <a:t>system administration belongs to SNIC)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http://www.uppmax.uu.se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Study design consultation (free) </a:t>
            </a:r>
            <a:br>
              <a:rPr lang="en-US" sz="1800" dirty="0" smtClean="0"/>
            </a:br>
            <a:r>
              <a:rPr lang="en-US" sz="1800" dirty="0" smtClean="0">
                <a:hlinkClick r:id="rId3"/>
              </a:rPr>
              <a:t>support@bils.se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Short-term support (≤80h; free; first come first serve)</a:t>
            </a:r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Medium-term support (&gt;80h; user fee; first come first serve)</a:t>
            </a:r>
            <a:br>
              <a:rPr lang="en-US" sz="1800" dirty="0" smtClean="0"/>
            </a:br>
            <a:r>
              <a:rPr lang="en-US" sz="1800" u="sng" dirty="0">
                <a:hlinkClick r:id="rId4"/>
              </a:rPr>
              <a:t>http://bils.se/resources/supportform/index.php</a:t>
            </a:r>
            <a:endParaRPr lang="en-US" sz="1800" dirty="0" smtClean="0"/>
          </a:p>
          <a:p>
            <a:endParaRPr lang="en-US" sz="1800" dirty="0"/>
          </a:p>
          <a:p>
            <a:pPr marL="342900" indent="-342900">
              <a:buFontTx/>
              <a:buChar char="•"/>
            </a:pPr>
            <a:r>
              <a:rPr lang="en-US" sz="1800" dirty="0" smtClean="0"/>
              <a:t>Long-term support (500h; free: scientific evaluation)</a:t>
            </a:r>
            <a:br>
              <a:rPr lang="en-US" sz="1800" dirty="0" smtClean="0"/>
            </a:br>
            <a:r>
              <a:rPr lang="en-US" sz="1800" u="sng" dirty="0">
                <a:hlinkClick r:id="rId5"/>
              </a:rPr>
              <a:t>http://www.scilifelab.se/facilities/wabi/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6732240" y="2924944"/>
            <a:ext cx="1850859" cy="2657368"/>
            <a:chOff x="2123728" y="808039"/>
            <a:chExt cx="4392488" cy="5709237"/>
          </a:xfrm>
        </p:grpSpPr>
        <p:sp>
          <p:nvSpPr>
            <p:cNvPr id="6" name="TextBox 15"/>
            <p:cNvSpPr txBox="1">
              <a:spLocks noChangeArrowheads="1"/>
            </p:cNvSpPr>
            <p:nvPr/>
          </p:nvSpPr>
          <p:spPr bwMode="auto">
            <a:xfrm>
              <a:off x="4516438" y="808039"/>
              <a:ext cx="166197" cy="360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5" tIns="41148" rIns="82295" bIns="41148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pic>
          <p:nvPicPr>
            <p:cNvPr id="7" name="Picture 6" descr="SverigeKarta_NY_Orginal.png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23728" y="976546"/>
              <a:ext cx="4392488" cy="554073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 rot="21283514">
              <a:off x="2507480" y="4380140"/>
              <a:ext cx="174334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 rot="17678213">
              <a:off x="4109078" y="3021478"/>
              <a:ext cx="1732473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 rot="16200000">
              <a:off x="2148825" y="5074006"/>
              <a:ext cx="1196779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 rot="20252314">
              <a:off x="3812575" y="4024628"/>
              <a:ext cx="1121207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 rot="19153928">
              <a:off x="2479442" y="4941672"/>
              <a:ext cx="1983371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627784" y="558924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 rot="18537883">
              <a:off x="3441018" y="3230266"/>
              <a:ext cx="2357936" cy="409752"/>
            </a:xfrm>
            <a:prstGeom prst="rect">
              <a:avLst/>
            </a:prstGeom>
            <a:gradFill>
              <a:gsLst>
                <a:gs pos="0">
                  <a:srgbClr val="00B050"/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solidFill>
                <a:srgbClr val="006327"/>
              </a:solidFill>
            </a:ln>
            <a:scene3d>
              <a:camera prst="isometricOffAxis1Top"/>
              <a:lightRig rig="balanced" dir="t"/>
            </a:scene3d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851920" y="414908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5004048" y="2204864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717032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4644008" y="342900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2411760" y="4509120"/>
              <a:ext cx="432048" cy="432048"/>
            </a:xfrm>
            <a:prstGeom prst="ellipse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isometricOffAxis1Top"/>
              <a:lightRig rig="threePt" dir="t"/>
            </a:scene3d>
            <a:sp3d extrusionH="76200">
              <a:extrusionClr>
                <a:srgbClr val="006327"/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ectangle 2"/>
          <p:cNvSpPr/>
          <p:nvPr/>
        </p:nvSpPr>
        <p:spPr>
          <a:xfrm>
            <a:off x="899592" y="4983559"/>
            <a:ext cx="538234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dirty="0"/>
              <a:t>Next deadline for applications </a:t>
            </a:r>
            <a:r>
              <a:rPr lang="en-US" sz="1800" dirty="0" smtClean="0"/>
              <a:t>June 12</a:t>
            </a:r>
            <a:r>
              <a:rPr lang="en-US" sz="1800" dirty="0" smtClean="0"/>
              <a:t>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030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57550"/>
          </a:xfrm>
        </p:spPr>
        <p:txBody>
          <a:bodyPr/>
          <a:lstStyle/>
          <a:p>
            <a:r>
              <a:rPr lang="sv-SE" smtClean="0"/>
              <a:t>SciLifeLab Bioinformatics Courses</a:t>
            </a:r>
            <a:endParaRPr lang="sv-SE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3772146"/>
              </p:ext>
            </p:extLst>
          </p:nvPr>
        </p:nvGraphicFramePr>
        <p:xfrm>
          <a:off x="467544" y="620688"/>
          <a:ext cx="8136904" cy="536315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34226"/>
                <a:gridCol w="2034226"/>
                <a:gridCol w="2034226"/>
                <a:gridCol w="2034226"/>
              </a:tblGrid>
              <a:tr h="243706">
                <a:tc>
                  <a:txBody>
                    <a:bodyPr/>
                    <a:lstStyle/>
                    <a:p>
                      <a:pPr algn="l"/>
                      <a:r>
                        <a:rPr lang="sv-SE" sz="1200" b="1">
                          <a:effectLst/>
                        </a:rPr>
                        <a:t>Course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b="1">
                          <a:effectLst/>
                        </a:rPr>
                        <a:t>Date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b="1">
                          <a:effectLst/>
                        </a:rPr>
                        <a:t>Participants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b="1">
                          <a:effectLst/>
                        </a:rPr>
                        <a:t>Evaluation score (max 5)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3481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Introduction to bioinformatics using NGS data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April 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4.6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smtClean="0">
                          <a:effectLst/>
                        </a:rPr>
                        <a:t>Nov </a:t>
                      </a:r>
                      <a:r>
                        <a:rPr lang="sv-SE" sz="1200" dirty="0">
                          <a:effectLst/>
                        </a:rPr>
                        <a:t>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4.3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March 2014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4.5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April 2014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3.8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14798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err="1" smtClean="0">
                          <a:effectLst/>
                        </a:rPr>
                        <a:t>Sept</a:t>
                      </a:r>
                      <a:r>
                        <a:rPr lang="sv-SE" sz="1200" dirty="0" smtClean="0">
                          <a:effectLst/>
                        </a:rPr>
                        <a:t> </a:t>
                      </a:r>
                      <a:r>
                        <a:rPr lang="sv-SE" sz="1200" dirty="0">
                          <a:effectLst/>
                        </a:rPr>
                        <a:t>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4.1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smtClean="0">
                          <a:effectLst/>
                        </a:rPr>
                        <a:t>Nov </a:t>
                      </a:r>
                      <a:r>
                        <a:rPr lang="sv-SE" sz="1200" dirty="0">
                          <a:effectLst/>
                        </a:rPr>
                        <a:t>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4.3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348151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Perl programming for biological sciences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May 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Oct 2013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May 2014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4.7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err="1" smtClean="0">
                          <a:effectLst/>
                        </a:rPr>
                        <a:t>Oct</a:t>
                      </a:r>
                      <a:r>
                        <a:rPr lang="sv-SE" sz="1200" dirty="0" smtClean="0">
                          <a:effectLst/>
                        </a:rPr>
                        <a:t> </a:t>
                      </a:r>
                      <a:r>
                        <a:rPr lang="sv-SE" sz="1200" dirty="0">
                          <a:effectLst/>
                        </a:rPr>
                        <a:t>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4.5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Genome Assembly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smtClean="0">
                          <a:effectLst/>
                        </a:rPr>
                        <a:t>Nov 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4.1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smtClean="0">
                          <a:effectLst/>
                        </a:rPr>
                        <a:t>Nov </a:t>
                      </a:r>
                      <a:r>
                        <a:rPr lang="sv-SE" sz="1200" dirty="0">
                          <a:effectLst/>
                        </a:rPr>
                        <a:t>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4.4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Human Genetic Variation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June </a:t>
                      </a:r>
                      <a:r>
                        <a:rPr lang="sv-SE" sz="1200" dirty="0" smtClean="0">
                          <a:effectLst/>
                        </a:rPr>
                        <a:t>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15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4.5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err="1" smtClean="0">
                          <a:effectLst/>
                        </a:rPr>
                        <a:t>Sept</a:t>
                      </a:r>
                      <a:r>
                        <a:rPr lang="sv-SE" sz="1200" dirty="0" smtClean="0">
                          <a:effectLst/>
                        </a:rPr>
                        <a:t> 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3.9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RNAseq 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June </a:t>
                      </a:r>
                      <a:r>
                        <a:rPr lang="sv-SE" sz="1200" dirty="0" smtClean="0">
                          <a:effectLst/>
                        </a:rPr>
                        <a:t>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15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4.1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 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err="1" smtClean="0">
                          <a:effectLst/>
                        </a:rPr>
                        <a:t>Sept</a:t>
                      </a:r>
                      <a:r>
                        <a:rPr lang="sv-SE" sz="1200" dirty="0" smtClean="0">
                          <a:effectLst/>
                        </a:rPr>
                        <a:t> 2013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4.2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err="1" smtClean="0">
                          <a:effectLst/>
                        </a:rPr>
                        <a:t>Oct</a:t>
                      </a:r>
                      <a:r>
                        <a:rPr lang="sv-SE" sz="1200" dirty="0" smtClean="0">
                          <a:effectLst/>
                        </a:rPr>
                        <a:t> 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4.3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RNAseq and proteomics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>
                          <a:effectLst/>
                        </a:rPr>
                        <a:t>June </a:t>
                      </a:r>
                      <a:r>
                        <a:rPr lang="sv-SE" sz="1200" dirty="0" smtClean="0">
                          <a:effectLst/>
                        </a:rPr>
                        <a:t>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4.1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139260">
                <a:tc>
                  <a:txBody>
                    <a:bodyPr/>
                    <a:lstStyle/>
                    <a:p>
                      <a:pPr algn="l"/>
                      <a:r>
                        <a:rPr lang="sv-SE" sz="1200">
                          <a:effectLst/>
                        </a:rPr>
                        <a:t>Metagenomics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dirty="0" smtClean="0">
                          <a:effectLst/>
                        </a:rPr>
                        <a:t>Nov 2014</a:t>
                      </a:r>
                      <a:endParaRPr lang="sv-SE" sz="1200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20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>
                          <a:effectLst/>
                        </a:rPr>
                        <a:t>4.2</a:t>
                      </a:r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66802"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l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endParaRPr lang="sv-SE" sz="120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  <a:tr h="243706">
                <a:tc>
                  <a:txBody>
                    <a:bodyPr/>
                    <a:lstStyle/>
                    <a:p>
                      <a:pPr algn="l"/>
                      <a:r>
                        <a:rPr lang="sv-SE" sz="1200" b="1">
                          <a:effectLst/>
                        </a:rPr>
                        <a:t>TOTAL 2013 + 2014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b="1">
                          <a:effectLst/>
                        </a:rPr>
                        <a:t>394</a:t>
                      </a:r>
                      <a:endParaRPr lang="sv-SE" sz="1200" b="1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sv-SE" sz="1200" b="1" dirty="0">
                          <a:effectLst/>
                        </a:rPr>
                        <a:t>4.3</a:t>
                      </a:r>
                      <a:endParaRPr lang="sv-SE" sz="1200" b="1" dirty="0">
                        <a:effectLst/>
                        <a:latin typeface="+mn-lt"/>
                      </a:endParaRPr>
                    </a:p>
                  </a:txBody>
                  <a:tcPr marL="34815" marR="34815" marT="17408" marB="1740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11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9792" y="90872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www.scilifelab.se</a:t>
            </a:r>
            <a:r>
              <a:rPr lang="en-US" sz="2000" dirty="0"/>
              <a:t>/education/courses/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556792"/>
            <a:ext cx="7273108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Ex spring 2015</a:t>
            </a:r>
          </a:p>
          <a:p>
            <a:endParaRPr lang="en-US" sz="1600" b="1" dirty="0" smtClean="0"/>
          </a:p>
          <a:p>
            <a:r>
              <a:rPr lang="en-US" sz="1600" dirty="0" smtClean="0"/>
              <a:t>2015</a:t>
            </a:r>
            <a:r>
              <a:rPr lang="en-US" sz="1600" dirty="0"/>
              <a:t>-</a:t>
            </a:r>
            <a:r>
              <a:rPr lang="en-US" sz="1600" dirty="0" smtClean="0"/>
              <a:t>02-09 </a:t>
            </a:r>
            <a:r>
              <a:rPr lang="en-US" sz="1600" dirty="0"/>
              <a:t>- 2015-</a:t>
            </a:r>
            <a:r>
              <a:rPr lang="en-US" sz="1600" dirty="0" smtClean="0"/>
              <a:t>02-13, </a:t>
            </a:r>
            <a:r>
              <a:rPr lang="en-US" sz="1600" dirty="0"/>
              <a:t>Course | </a:t>
            </a:r>
            <a:r>
              <a:rPr lang="en-US" sz="1600" dirty="0" smtClean="0"/>
              <a:t>Uppsala </a:t>
            </a:r>
            <a:endParaRPr lang="en-US" sz="1600" dirty="0"/>
          </a:p>
          <a:p>
            <a:r>
              <a:rPr lang="en-US" sz="1600" b="1" dirty="0">
                <a:hlinkClick r:id="rId2"/>
              </a:rPr>
              <a:t>Introduction to Bioinformatics using NGS data, 2 hp </a:t>
            </a:r>
          </a:p>
          <a:p>
            <a:endParaRPr lang="en-US" sz="1600" dirty="0" smtClean="0"/>
          </a:p>
          <a:p>
            <a:r>
              <a:rPr lang="en-US" sz="1600" dirty="0" smtClean="0"/>
              <a:t>2015</a:t>
            </a:r>
            <a:r>
              <a:rPr lang="en-US" sz="1600" dirty="0"/>
              <a:t>-04-07 - 2015-04-09, Course | Uppsala </a:t>
            </a:r>
          </a:p>
          <a:p>
            <a:r>
              <a:rPr lang="en-US" sz="1600" b="1" dirty="0">
                <a:hlinkClick r:id="rId3"/>
              </a:rPr>
              <a:t>RNA-seq, 1 hp </a:t>
            </a:r>
          </a:p>
          <a:p>
            <a:endParaRPr lang="en-US" sz="1600" dirty="0" smtClean="0"/>
          </a:p>
          <a:p>
            <a:r>
              <a:rPr lang="en-US" sz="1600" dirty="0" smtClean="0"/>
              <a:t>2015-04-27 - 2015-04-28, Course | Uppsala </a:t>
            </a:r>
          </a:p>
          <a:p>
            <a:r>
              <a:rPr lang="en-US" sz="1600" b="1" dirty="0" smtClean="0">
                <a:hlinkClick r:id="rId4"/>
              </a:rPr>
              <a:t>Introduction </a:t>
            </a:r>
            <a:r>
              <a:rPr lang="en-US" sz="1600" b="1" dirty="0">
                <a:hlinkClick r:id="rId4"/>
              </a:rPr>
              <a:t>to Genome Annotation, 1 hp </a:t>
            </a:r>
          </a:p>
          <a:p>
            <a:endParaRPr lang="en-US" sz="1600" dirty="0" smtClean="0"/>
          </a:p>
          <a:p>
            <a:r>
              <a:rPr lang="en-US" sz="1600" dirty="0"/>
              <a:t>2015-05-18 - 2015-05-22, Course | Gothenburg </a:t>
            </a:r>
          </a:p>
          <a:p>
            <a:r>
              <a:rPr lang="en-US" sz="1600" b="1" dirty="0">
                <a:hlinkClick r:id="rId2"/>
              </a:rPr>
              <a:t>Introduction to Bioinformatics using NGS data, 2 hp </a:t>
            </a:r>
          </a:p>
          <a:p>
            <a:endParaRPr lang="en-US" sz="1600" dirty="0" smtClean="0"/>
          </a:p>
          <a:p>
            <a:r>
              <a:rPr lang="en-US" sz="1600" dirty="0" smtClean="0"/>
              <a:t>2015</a:t>
            </a:r>
            <a:r>
              <a:rPr lang="en-US" sz="1600" dirty="0"/>
              <a:t>-05-18 - 2015-05-23, Course | Uppsala </a:t>
            </a:r>
          </a:p>
          <a:p>
            <a:r>
              <a:rPr lang="en-US" sz="1600" b="1" dirty="0">
                <a:hlinkClick r:id="rId5"/>
              </a:rPr>
              <a:t>Perl Programming with Application to Bioinformatics, 2 hp 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611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 bwMode="auto">
          <a:xfrm>
            <a:off x="457200" y="115888"/>
            <a:ext cx="8229600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The Swedish Bioinformatics Advisory Program</a:t>
            </a:r>
            <a:br>
              <a:rPr lang="en-US" dirty="0" smtClean="0"/>
            </a:b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980728"/>
            <a:ext cx="6408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 new teaching model, where PhD students get a senior bioinformatician as a personal advisor during 2 years of their PhD. </a:t>
            </a:r>
          </a:p>
          <a:p>
            <a:endParaRPr lang="en-US" sz="1800" dirty="0"/>
          </a:p>
          <a:p>
            <a:r>
              <a:rPr lang="en-US" sz="1800" dirty="0" smtClean="0"/>
              <a:t>Three grand meetings per year with all the students, and their advisors and PhD supervisors, to aid networking and knowledge transfer. </a:t>
            </a:r>
          </a:p>
          <a:p>
            <a:endParaRPr lang="en-US" sz="1800" dirty="0" smtClean="0"/>
          </a:p>
          <a:p>
            <a:r>
              <a:rPr lang="en-US" sz="1800" dirty="0" smtClean="0"/>
              <a:t>First call late 2014: </a:t>
            </a:r>
          </a:p>
          <a:p>
            <a:r>
              <a:rPr lang="en-US" sz="1800" dirty="0" smtClean="0"/>
              <a:t>&gt;50 applicants for 15 places</a:t>
            </a:r>
          </a:p>
          <a:p>
            <a:r>
              <a:rPr lang="en-US" sz="1800" dirty="0" smtClean="0"/>
              <a:t>Next call late 2015</a:t>
            </a:r>
          </a:p>
          <a:p>
            <a:endParaRPr lang="en-US" sz="1800" dirty="0"/>
          </a:p>
          <a:p>
            <a:r>
              <a:rPr lang="en-US" sz="1800" dirty="0" smtClean="0">
                <a:hlinkClick r:id="rId2"/>
              </a:rPr>
              <a:t>www.scilifelab.se/education/mentorship/the-swedish-bioinformatics-advisory-program/</a:t>
            </a:r>
            <a:endParaRPr lang="en-US" sz="1800" dirty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4860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here for you!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0"/>
            <a:ext cx="9144000" cy="36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B</a:t>
            </a:r>
            <a:r>
              <a:rPr lang="en-US" dirty="0" smtClean="0"/>
              <a:t>ioinformatics platform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24374" y="2263140"/>
            <a:ext cx="2075417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71800" y="2276872"/>
            <a:ext cx="1994524" cy="230425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60032" y="2263140"/>
            <a:ext cx="1771848" cy="2317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732240" y="2276872"/>
            <a:ext cx="1717452" cy="23042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1560" y="1401852"/>
            <a:ext cx="7776864" cy="5869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79912" y="1403484"/>
            <a:ext cx="110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SciLifeLab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496" y="2348880"/>
            <a:ext cx="1819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National Genomics Infrastructure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15816" y="2380818"/>
            <a:ext cx="199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Bioinformatics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46418" y="3546881"/>
            <a:ext cx="2056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Joakim</a:t>
            </a:r>
            <a:r>
              <a:rPr lang="en-US" sz="1600" dirty="0" smtClean="0"/>
              <a:t> Lundeberg</a:t>
            </a:r>
            <a:br>
              <a:rPr lang="en-US" sz="1600" dirty="0" smtClean="0"/>
            </a:br>
            <a:r>
              <a:rPr lang="en-US" sz="1600" smtClean="0"/>
              <a:t>Ann-Christine Syvänen</a:t>
            </a:r>
            <a:endParaRPr lang="en-US" sz="1600" dirty="0" smtClean="0"/>
          </a:p>
          <a:p>
            <a:r>
              <a:rPr lang="en-US" sz="1600" dirty="0" smtClean="0"/>
              <a:t>Ulf </a:t>
            </a:r>
            <a:r>
              <a:rPr lang="en-US" sz="1600" dirty="0" err="1" smtClean="0"/>
              <a:t>Gyllensten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977332" y="3501008"/>
            <a:ext cx="1373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Bengt</a:t>
            </a:r>
            <a:r>
              <a:rPr lang="en-US" sz="1600" dirty="0"/>
              <a:t> </a:t>
            </a:r>
            <a:r>
              <a:rPr lang="en-US" sz="1600" dirty="0" err="1" smtClean="0"/>
              <a:t>Persson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004048" y="2394208"/>
            <a:ext cx="1994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Clinical Diagnostics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804248" y="2319263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43808" y="4543960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Ongoing merge of BILS, WABI and more; complete 2016.</a:t>
            </a:r>
          </a:p>
          <a:p>
            <a:endParaRPr lang="en-US" sz="1800" dirty="0"/>
          </a:p>
          <a:p>
            <a:r>
              <a:rPr lang="en-US" sz="1800" dirty="0" smtClean="0"/>
              <a:t>National, distributed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500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87944" y="3290627"/>
            <a:ext cx="2633988" cy="18155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69957" y="339644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Sequencing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633494" y="3290627"/>
            <a:ext cx="5203942" cy="18155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064833" y="3015817"/>
            <a:ext cx="6265193" cy="159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4426" y="200691"/>
            <a:ext cx="4186162" cy="17864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67744" y="476672"/>
            <a:ext cx="576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NGI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5573245" y="200691"/>
            <a:ext cx="3264191" cy="178646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9675" y="148837"/>
            <a:ext cx="2005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 BIOINFORMATICS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5360" y="3287866"/>
            <a:ext cx="306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Supercomputer center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564426" y="2060849"/>
            <a:ext cx="4186162" cy="10582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299266" y="2190184"/>
            <a:ext cx="2740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Genomics development</a:t>
            </a:r>
          </a:p>
          <a:p>
            <a:pPr algn="ctr"/>
            <a:r>
              <a:rPr lang="en-US" sz="2000" dirty="0" smtClean="0"/>
              <a:t> Lab                        </a:t>
            </a:r>
            <a:r>
              <a:rPr lang="en-US" sz="2000" dirty="0" err="1" smtClean="0"/>
              <a:t>Bioinfo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386555" y="3749189"/>
            <a:ext cx="223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Genomics</a:t>
            </a:r>
          </a:p>
          <a:p>
            <a:pPr algn="ctr"/>
            <a:r>
              <a:rPr lang="en-US" sz="2000" dirty="0" smtClean="0"/>
              <a:t>accounts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950317" y="3749189"/>
            <a:ext cx="2234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Customer project accounts</a:t>
            </a:r>
            <a:endParaRPr lang="en-US" sz="2000" dirty="0"/>
          </a:p>
        </p:txBody>
      </p:sp>
      <p:sp>
        <p:nvSpPr>
          <p:cNvPr id="17" name="Rounded Rectangle 16"/>
          <p:cNvSpPr/>
          <p:nvPr/>
        </p:nvSpPr>
        <p:spPr>
          <a:xfrm>
            <a:off x="5597225" y="2060848"/>
            <a:ext cx="3240211" cy="10582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96136" y="2165355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Project support and tools development</a:t>
            </a:r>
          </a:p>
        </p:txBody>
      </p:sp>
      <p:sp>
        <p:nvSpPr>
          <p:cNvPr id="19" name="Left-Right Arrow 18"/>
          <p:cNvSpPr/>
          <p:nvPr/>
        </p:nvSpPr>
        <p:spPr>
          <a:xfrm>
            <a:off x="4762458" y="2480022"/>
            <a:ext cx="822657" cy="293163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057310" y="3695238"/>
            <a:ext cx="924649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80361" y="4024008"/>
            <a:ext cx="901598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068135" y="4341020"/>
            <a:ext cx="913824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079894" y="4682002"/>
            <a:ext cx="902065" cy="15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82924" y="5247343"/>
            <a:ext cx="2609834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PREDEFINED ANALYSES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81287" y="5258647"/>
            <a:ext cx="3352200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CUSTOM-TAILORED ANALYSES</a:t>
            </a:r>
          </a:p>
        </p:txBody>
      </p:sp>
      <p:sp>
        <p:nvSpPr>
          <p:cNvPr id="26" name="Circular Arrow 25"/>
          <p:cNvSpPr/>
          <p:nvPr/>
        </p:nvSpPr>
        <p:spPr>
          <a:xfrm rot="21372441" flipV="1">
            <a:off x="4589387" y="3857966"/>
            <a:ext cx="1276721" cy="1064947"/>
          </a:xfrm>
          <a:prstGeom prst="circular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14756" y="4744163"/>
            <a:ext cx="1508045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GENOMICS DELIVERY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678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64"/>
            <a:ext cx="8229600" cy="64404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bioinformatics platform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028700" y="1504951"/>
            <a:ext cx="3934883" cy="3365500"/>
            <a:chOff x="1278467" y="2364317"/>
            <a:chExt cx="3259666" cy="2690283"/>
          </a:xfrm>
        </p:grpSpPr>
        <p:sp>
          <p:nvSpPr>
            <p:cNvPr id="3" name="Isosceles Triangle 2"/>
            <p:cNvSpPr/>
            <p:nvPr/>
          </p:nvSpPr>
          <p:spPr>
            <a:xfrm>
              <a:off x="1278467" y="2370667"/>
              <a:ext cx="3259666" cy="2683933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Isosceles Triangle 6"/>
            <p:cNvSpPr>
              <a:spLocks noChangeAspect="1"/>
            </p:cNvSpPr>
            <p:nvPr/>
          </p:nvSpPr>
          <p:spPr>
            <a:xfrm>
              <a:off x="1710267" y="2366934"/>
              <a:ext cx="2404732" cy="198000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/>
            <p:cNvSpPr>
              <a:spLocks noChangeAspect="1"/>
            </p:cNvSpPr>
            <p:nvPr/>
          </p:nvSpPr>
          <p:spPr>
            <a:xfrm>
              <a:off x="2211918" y="2364317"/>
              <a:ext cx="1399117" cy="1152000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rot="10800000">
            <a:off x="4578350" y="1955801"/>
            <a:ext cx="3934883" cy="3357556"/>
            <a:chOff x="1273207" y="2340211"/>
            <a:chExt cx="3259666" cy="2683933"/>
          </a:xfrm>
        </p:grpSpPr>
        <p:sp>
          <p:nvSpPr>
            <p:cNvPr id="12" name="Isosceles Triangle 11"/>
            <p:cNvSpPr/>
            <p:nvPr/>
          </p:nvSpPr>
          <p:spPr>
            <a:xfrm>
              <a:off x="1273207" y="2340211"/>
              <a:ext cx="3259666" cy="2683933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3" name="Isosceles Triangle 12"/>
            <p:cNvSpPr>
              <a:spLocks noChangeAspect="1"/>
            </p:cNvSpPr>
            <p:nvPr/>
          </p:nvSpPr>
          <p:spPr>
            <a:xfrm>
              <a:off x="1710267" y="2366934"/>
              <a:ext cx="2404732" cy="198000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>
              <a:spLocks noChangeAspect="1"/>
            </p:cNvSpPr>
            <p:nvPr/>
          </p:nvSpPr>
          <p:spPr>
            <a:xfrm>
              <a:off x="2211918" y="2364317"/>
              <a:ext cx="1399117" cy="115200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209429" y="3259666"/>
            <a:ext cx="121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Short-term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3693100" y="2311400"/>
            <a:ext cx="116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Long-term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97001" y="4197350"/>
            <a:ext cx="104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Compute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92350" y="5398016"/>
            <a:ext cx="201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Number of projects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5462539" y="5373132"/>
            <a:ext cx="261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Support hours per project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2393670" y="2412200"/>
            <a:ext cx="121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 projects/year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088858" y="4273263"/>
            <a:ext cx="1989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 projects/year (only NGS)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2359802" y="3364128"/>
            <a:ext cx="1292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 projects/year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21801" y="2299731"/>
            <a:ext cx="110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500 h / project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006468" y="3259666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80 h / project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940152" y="4006805"/>
            <a:ext cx="1145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System design/  </a:t>
            </a:r>
            <a:r>
              <a:rPr lang="en-US" sz="1200" dirty="0" smtClean="0"/>
              <a:t>development/allocation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47782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-27384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006600"/>
                </a:solidFill>
              </a:rPr>
              <a:t>Short-term Support and Infrastructure</a:t>
            </a:r>
            <a:br>
              <a:rPr lang="en-US" sz="2800" b="1" smtClean="0">
                <a:solidFill>
                  <a:srgbClr val="006600"/>
                </a:solidFill>
              </a:rPr>
            </a:br>
            <a:r>
              <a:rPr lang="en-US" sz="2000" b="1" smtClean="0">
                <a:solidFill>
                  <a:srgbClr val="006600"/>
                </a:solidFill>
              </a:rPr>
              <a:t>BILS – Bioinformatics Infrastructure for Life Sciences</a:t>
            </a:r>
            <a:endParaRPr lang="en-US" sz="2800" b="1" smtClean="0">
              <a:solidFill>
                <a:srgbClr val="006600"/>
              </a:solidFill>
            </a:endParaRPr>
          </a:p>
          <a:p>
            <a:pPr algn="ctr"/>
            <a:r>
              <a:rPr lang="en-US" sz="2000" b="1" smtClean="0">
                <a:solidFill>
                  <a:srgbClr val="006600"/>
                </a:solidFill>
              </a:rPr>
              <a:t>www.scilifelab.se/facilities/bils/ </a:t>
            </a:r>
            <a:endParaRPr lang="en-US" sz="2000" b="1" dirty="0">
              <a:solidFill>
                <a:srgbClr val="0066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1112" y="2811344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Bengt               Mikael              Fredrik </a:t>
            </a:r>
            <a:br>
              <a:rPr lang="en-US" sz="140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</a:br>
            <a:r>
              <a:rPr lang="en-US" sz="140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 Persson              Borg               Levander</a:t>
            </a:r>
            <a:endParaRPr lang="en-US" sz="1400" dirty="0" smtClean="0">
              <a:solidFill>
                <a:srgbClr val="000000"/>
              </a:solidFill>
              <a:latin typeface="Humanst521 BT" panose="020B0602020204020204" pitchFamily="34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0112" y="1052736"/>
            <a:ext cx="3668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77933C"/>
                </a:solidFill>
                <a:latin typeface="Humanst521 BT" panose="020B0602020204020204" pitchFamily="34" charset="0"/>
                <a:ea typeface="+mn-ea"/>
                <a:cs typeface="+mn-cs"/>
              </a:rPr>
              <a:t>                          Technical         Proteomics</a:t>
            </a:r>
            <a:br>
              <a:rPr lang="en-US" sz="1400" i="1" dirty="0" smtClean="0">
                <a:solidFill>
                  <a:srgbClr val="77933C"/>
                </a:solidFill>
                <a:latin typeface="Humanst521 BT" panose="020B0602020204020204" pitchFamily="34" charset="0"/>
                <a:ea typeface="+mn-ea"/>
                <a:cs typeface="+mn-cs"/>
              </a:rPr>
            </a:br>
            <a:r>
              <a:rPr lang="en-US" sz="1400" i="1" dirty="0" smtClean="0">
                <a:solidFill>
                  <a:srgbClr val="77933C"/>
                </a:solidFill>
                <a:latin typeface="Humanst521 BT" panose="020B0602020204020204" pitchFamily="34" charset="0"/>
                <a:ea typeface="+mn-ea"/>
                <a:cs typeface="+mn-cs"/>
              </a:rPr>
              <a:t>  Director           coordinator      coordinator</a:t>
            </a:r>
            <a:endParaRPr lang="en-US" sz="1400" i="1" dirty="0">
              <a:solidFill>
                <a:srgbClr val="77933C"/>
              </a:solidFill>
              <a:latin typeface="Humanst521 BT" panose="020B060202020402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36" y="1644677"/>
            <a:ext cx="849131" cy="1149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80" y="1636595"/>
            <a:ext cx="832989" cy="1165668"/>
          </a:xfrm>
          <a:prstGeom prst="rect">
            <a:avLst/>
          </a:prstGeom>
        </p:spPr>
      </p:pic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-36512" y="1196752"/>
            <a:ext cx="6045201" cy="428715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lvl="1" indent="-341313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  <a:defRPr/>
            </a:pP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BILS is a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distributed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national research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infrastructure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/>
            </a:r>
            <a:b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supported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by the Swedish Research Council (VR)</a:t>
            </a:r>
          </a:p>
          <a:p>
            <a:pPr marL="741363" lvl="2" indent="-341313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Nodes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at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each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of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the 6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large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univerisities</a:t>
            </a:r>
            <a:endParaRPr lang="sv-SE" sz="14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marL="741363" lvl="2" indent="-341313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Coordination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>
                <a:solidFill>
                  <a:srgbClr val="000000"/>
                </a:solidFill>
                <a:latin typeface="Humanst521 BT" panose="020B0602020204020204" pitchFamily="34" charset="0"/>
              </a:rPr>
              <a:t>with</a:t>
            </a:r>
            <a:r>
              <a:rPr lang="sv-SE" sz="1400" dirty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>
                <a:solidFill>
                  <a:srgbClr val="000000"/>
                </a:solidFill>
                <a:latin typeface="Humanst521 BT" panose="020B0602020204020204" pitchFamily="34" charset="0"/>
              </a:rPr>
              <a:t>other</a:t>
            </a:r>
            <a:r>
              <a:rPr lang="sv-SE" sz="1400" dirty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>
                <a:solidFill>
                  <a:srgbClr val="000000"/>
                </a:solidFill>
                <a:latin typeface="Humanst521 BT" panose="020B0602020204020204" pitchFamily="34" charset="0"/>
              </a:rPr>
              <a:t>bioinformatics</a:t>
            </a:r>
            <a:r>
              <a:rPr lang="sv-SE" sz="1400" dirty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>
                <a:solidFill>
                  <a:srgbClr val="000000"/>
                </a:solidFill>
                <a:latin typeface="Humanst521 BT" panose="020B0602020204020204" pitchFamily="34" charset="0"/>
              </a:rPr>
              <a:t>activities</a:t>
            </a:r>
            <a:endParaRPr lang="sv-SE" sz="1400" dirty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marL="741363" lvl="2" indent="-341313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Training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activities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, 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annual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symposium/</a:t>
            </a:r>
            <a:r>
              <a:rPr lang="sv-SE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user</a:t>
            </a: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meeting</a:t>
            </a:r>
            <a:b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/>
            </a:r>
            <a:br>
              <a:rPr lang="sv-SE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endParaRPr lang="sv-SE" sz="10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BILS provides</a:t>
            </a:r>
          </a:p>
          <a:p>
            <a:pPr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Support/Consultancy (“human </a:t>
            </a:r>
            <a:r>
              <a:rPr lang="en-GB" sz="14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eCloud</a:t>
            </a:r>
            <a: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” for life sciences)</a:t>
            </a:r>
            <a:b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80 hours for free, additional hours for a subsidised fee</a:t>
            </a:r>
          </a:p>
          <a:p>
            <a:pPr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Databases and software tools</a:t>
            </a:r>
            <a:b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Computing and storage in collaboration with SNIC </a:t>
            </a:r>
            <a:br>
              <a:rPr lang="en-GB" sz="14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en-GB" sz="12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/>
            </a:r>
            <a:br>
              <a:rPr lang="en-GB" sz="12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endParaRPr lang="sv-SE" sz="10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BILS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coordinates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the Swedish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node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b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in the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European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infrastructure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for </a:t>
            </a:r>
            <a:b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biological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800" dirty="0">
                <a:solidFill>
                  <a:srgbClr val="000000"/>
                </a:solidFill>
                <a:latin typeface="Humanst521 BT" panose="020B0602020204020204" pitchFamily="34" charset="0"/>
              </a:rPr>
              <a:t>information ELIXIR </a:t>
            </a:r>
            <a:r>
              <a:rPr lang="sv-SE" sz="20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/>
            </a:r>
            <a:br>
              <a:rPr lang="sv-SE" sz="20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endParaRPr lang="sv-SE" sz="20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mar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sv-SE" sz="14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8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Annual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800" dirty="0">
                <a:solidFill>
                  <a:srgbClr val="000000"/>
                </a:solidFill>
                <a:latin typeface="Humanst521 BT" panose="020B0602020204020204" pitchFamily="34" charset="0"/>
              </a:rPr>
              <a:t>budget </a:t>
            </a:r>
            <a:r>
              <a:rPr lang="sv-SE" sz="18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~3.5 MEUR (2014)</a:t>
            </a:r>
            <a:endParaRPr lang="sv-SE" sz="1800" dirty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sv-SE" sz="1600" dirty="0">
                <a:solidFill>
                  <a:srgbClr val="000000"/>
                </a:solidFill>
                <a:latin typeface="Humanst521 BT" panose="020B0602020204020204" pitchFamily="34" charset="0"/>
              </a:rPr>
              <a:t>~</a:t>
            </a:r>
            <a: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2.2 MEUR </a:t>
            </a:r>
            <a:r>
              <a:rPr lang="sv-SE" sz="1600" dirty="0">
                <a:solidFill>
                  <a:srgbClr val="000000"/>
                </a:solidFill>
                <a:latin typeface="Humanst521 BT" panose="020B0602020204020204" pitchFamily="34" charset="0"/>
              </a:rPr>
              <a:t>from </a:t>
            </a:r>
            <a: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Swedish Research Council</a:t>
            </a:r>
            <a:endParaRPr lang="sv-SE" sz="1600" dirty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lvl="1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sv-SE" sz="1600" dirty="0">
                <a:solidFill>
                  <a:srgbClr val="000000"/>
                </a:solidFill>
                <a:latin typeface="Humanst521 BT" panose="020B0602020204020204" pitchFamily="34" charset="0"/>
              </a:rPr>
              <a:t>~</a:t>
            </a:r>
            <a: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1.3 MEUR </a:t>
            </a:r>
            <a:r>
              <a:rPr lang="sv-SE" sz="1600" dirty="0">
                <a:solidFill>
                  <a:srgbClr val="000000"/>
                </a:solidFill>
                <a:latin typeface="Humanst521 BT" panose="020B0602020204020204" pitchFamily="34" charset="0"/>
              </a:rPr>
              <a:t>from SciLifeLab and </a:t>
            </a:r>
            <a: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/>
            </a:r>
            <a:b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</a:br>
            <a:r>
              <a:rPr lang="sv-SE" sz="1600" dirty="0" err="1" smtClean="0">
                <a:solidFill>
                  <a:srgbClr val="000000"/>
                </a:solidFill>
                <a:latin typeface="Humanst521 BT" panose="020B0602020204020204" pitchFamily="34" charset="0"/>
              </a:rPr>
              <a:t>participating</a:t>
            </a:r>
            <a:r>
              <a:rPr lang="sv-SE" sz="1600" dirty="0" smtClean="0">
                <a:solidFill>
                  <a:srgbClr val="000000"/>
                </a:solidFill>
                <a:latin typeface="Humanst521 BT" panose="020B0602020204020204" pitchFamily="34" charset="0"/>
              </a:rPr>
              <a:t> </a:t>
            </a:r>
            <a:r>
              <a:rPr lang="sv-SE" sz="1600" dirty="0" err="1">
                <a:solidFill>
                  <a:srgbClr val="000000"/>
                </a:solidFill>
                <a:latin typeface="Humanst521 BT" panose="020B0602020204020204" pitchFamily="34" charset="0"/>
              </a:rPr>
              <a:t>universities</a:t>
            </a:r>
            <a:endParaRPr lang="sv-SE" sz="1600" dirty="0">
              <a:solidFill>
                <a:srgbClr val="000000"/>
              </a:solidFill>
              <a:latin typeface="Humanst521 BT" panose="020B0602020204020204" pitchFamily="34" charset="0"/>
            </a:endParaRPr>
          </a:p>
          <a:p>
            <a:pPr mar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lang="sv-SE" sz="2000" dirty="0" smtClean="0">
              <a:solidFill>
                <a:srgbClr val="000000"/>
              </a:solidFill>
              <a:latin typeface="Humanst521 BT" panose="020B06020202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" y="5788894"/>
            <a:ext cx="5601984" cy="484788"/>
          </a:xfrm>
          <a:prstGeom prst="rect">
            <a:avLst/>
          </a:prstGeom>
        </p:spPr>
      </p:pic>
      <p:pic>
        <p:nvPicPr>
          <p:cNvPr id="24" name="Picture 23" descr="Fredrik Levander.JP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7295" y="1644677"/>
            <a:ext cx="1000444" cy="1162364"/>
          </a:xfrm>
          <a:prstGeom prst="rect">
            <a:avLst/>
          </a:prstGeom>
        </p:spPr>
      </p:pic>
      <p:pic>
        <p:nvPicPr>
          <p:cNvPr id="25" name="Picture 18" descr="Magnus Alm Rosenbla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52" y="3827384"/>
            <a:ext cx="946729" cy="115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139952" y="3334564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77933C"/>
                </a:solidFill>
                <a:latin typeface="Humanst521 BT" panose="020B0602020204020204" pitchFamily="34" charset="0"/>
                <a:ea typeface="+mn-ea"/>
                <a:cs typeface="+mn-cs"/>
              </a:rPr>
              <a:t>                                         Syst. development   Training</a:t>
            </a:r>
            <a:endParaRPr lang="en-US" sz="1400" i="1" dirty="0">
              <a:solidFill>
                <a:srgbClr val="77933C"/>
              </a:solidFill>
              <a:latin typeface="Humanst521 BT" panose="020B0602020204020204" pitchFamily="34" charset="0"/>
              <a:ea typeface="+mn-ea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srgbClr val="77933C"/>
                </a:solidFill>
                <a:latin typeface="Humanst521 BT" panose="020B0602020204020204" pitchFamily="34" charset="0"/>
                <a:ea typeface="+mn-ea"/>
                <a:cs typeface="+mn-cs"/>
              </a:rPr>
              <a:t> Genomics coordinators           coordinator        coordinator</a:t>
            </a:r>
            <a:endParaRPr lang="en-US" sz="1400" i="1" dirty="0">
              <a:solidFill>
                <a:srgbClr val="77933C"/>
              </a:solidFill>
              <a:latin typeface="Humanst521 BT" panose="020B0602020204020204" pitchFamily="34" charset="0"/>
              <a:ea typeface="+mn-ea"/>
              <a:cs typeface="+mn-cs"/>
            </a:endParaRPr>
          </a:p>
        </p:txBody>
      </p:sp>
      <p:pic>
        <p:nvPicPr>
          <p:cNvPr id="27" name="Picture 16" descr="Jonas Hagber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152" y="3827384"/>
            <a:ext cx="878594" cy="11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Sara Ligh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33" y="3827385"/>
            <a:ext cx="878594" cy="116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499992" y="5005845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   Magnus             </a:t>
            </a:r>
            <a:r>
              <a:rPr lang="en-US" sz="1400" dirty="0" err="1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Henrik</a:t>
            </a:r>
            <a:r>
              <a:rPr lang="en-US" sz="1400" dirty="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            Jonas                Sara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Alm-Rosenblad</a:t>
            </a:r>
            <a:r>
              <a:rPr lang="en-US" sz="1400" dirty="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     Lantz             </a:t>
            </a:r>
            <a:r>
              <a:rPr lang="en-US" sz="1400" dirty="0" err="1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Hagberg</a:t>
            </a:r>
            <a:r>
              <a:rPr lang="en-US" sz="1400" dirty="0" smtClean="0">
                <a:solidFill>
                  <a:srgbClr val="000000"/>
                </a:solidFill>
                <a:latin typeface="Humanst521 BT" panose="020B0602020204020204" pitchFamily="34" charset="0"/>
                <a:ea typeface="+mn-ea"/>
                <a:cs typeface="+mn-cs"/>
              </a:rPr>
              <a:t>             Light       </a:t>
            </a:r>
          </a:p>
        </p:txBody>
      </p:sp>
      <p:pic>
        <p:nvPicPr>
          <p:cNvPr id="16" name="Picture 10" descr="Henrik Lant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520" y="3848387"/>
            <a:ext cx="917351" cy="11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bilslogo3h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295" y="122982"/>
            <a:ext cx="1193797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1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-127"/>
            <a:ext cx="9100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smtClean="0">
                <a:solidFill>
                  <a:prstClr val="black"/>
                </a:solidFill>
              </a:rPr>
              <a:t>Long-term Support</a:t>
            </a:r>
          </a:p>
          <a:p>
            <a:pPr algn="ctr" defTabSz="457200"/>
            <a:r>
              <a:rPr lang="en-US" sz="2000" b="1" dirty="0" smtClean="0">
                <a:solidFill>
                  <a:prstClr val="black"/>
                </a:solidFill>
              </a:rPr>
              <a:t>Wallenberg Advanced Bioinformatics Infrastructure</a:t>
            </a:r>
          </a:p>
          <a:p>
            <a:pPr algn="ctr" defTabSz="457200"/>
            <a:r>
              <a:rPr lang="en-US" sz="2000" b="1" dirty="0" err="1">
                <a:solidFill>
                  <a:prstClr val="black"/>
                </a:solidFill>
              </a:rPr>
              <a:t>www.scilifelab.se</a:t>
            </a:r>
            <a:r>
              <a:rPr lang="en-US" sz="2000" b="1" dirty="0">
                <a:solidFill>
                  <a:prstClr val="black"/>
                </a:solidFill>
              </a:rPr>
              <a:t>/facilities/</a:t>
            </a:r>
            <a:r>
              <a:rPr lang="en-US" sz="2000" b="1" dirty="0" err="1">
                <a:solidFill>
                  <a:prstClr val="black"/>
                </a:solidFill>
              </a:rPr>
              <a:t>wabi</a:t>
            </a:r>
            <a:r>
              <a:rPr lang="en-US" sz="2000" b="1" dirty="0" smtClean="0">
                <a:solidFill>
                  <a:prstClr val="black"/>
                </a:solidFill>
              </a:rPr>
              <a:t>/</a:t>
            </a:r>
            <a:endParaRPr lang="en-US" sz="2000" b="1" dirty="0">
              <a:solidFill>
                <a:prstClr val="black"/>
              </a:solidFill>
            </a:endParaRPr>
          </a:p>
        </p:txBody>
      </p:sp>
      <p:pic>
        <p:nvPicPr>
          <p:cNvPr id="4" name="Picture 7" descr="KA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6135953"/>
            <a:ext cx="1050386" cy="64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BjornNysted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700" y="4387021"/>
            <a:ext cx="1028176" cy="1417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5259" y="5729406"/>
            <a:ext cx="1332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600" dirty="0" smtClean="0">
                <a:solidFill>
                  <a:prstClr val="black"/>
                </a:solidFill>
              </a:rPr>
              <a:t>Björn Nystedt</a:t>
            </a:r>
          </a:p>
        </p:txBody>
      </p:sp>
      <p:pic>
        <p:nvPicPr>
          <p:cNvPr id="7" name="Picture 6" descr="ThomasSvensson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9835" y="4365103"/>
            <a:ext cx="1103409" cy="143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7222" y="5720395"/>
            <a:ext cx="1662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600" dirty="0" smtClean="0">
                <a:solidFill>
                  <a:prstClr val="black"/>
                </a:solidFill>
              </a:rPr>
              <a:t>Thomas </a:t>
            </a:r>
            <a:r>
              <a:rPr lang="en-US" sz="1600" dirty="0" err="1" smtClean="0">
                <a:solidFill>
                  <a:prstClr val="black"/>
                </a:solidFill>
              </a:rPr>
              <a:t>Svensson</a:t>
            </a:r>
            <a:endParaRPr lang="en-US" sz="1600" dirty="0" smtClean="0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4970" y="1269424"/>
            <a:ext cx="5672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i="1" dirty="0" smtClean="0">
                <a:solidFill>
                  <a:srgbClr val="9BBB59">
                    <a:lumMod val="75000"/>
                  </a:srgbClr>
                </a:solidFill>
              </a:rPr>
              <a:t>Tailored solutions –  high impact</a:t>
            </a:r>
            <a:endParaRPr lang="en-US" sz="3200" i="1" dirty="0">
              <a:solidFill>
                <a:srgbClr val="9BBB59">
                  <a:lumMod val="75000"/>
                </a:srgb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0" y="2171700"/>
            <a:ext cx="1066800" cy="1577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87335" y="3711574"/>
            <a:ext cx="1349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600" dirty="0" err="1" smtClean="0">
                <a:solidFill>
                  <a:prstClr val="black"/>
                </a:solidFill>
              </a:rPr>
              <a:t>Siv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Andersson</a:t>
            </a:r>
            <a:endParaRPr lang="en-US" sz="1600" dirty="0" smtClean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2256" y="3717095"/>
            <a:ext cx="174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en-US" sz="1600" dirty="0" smtClean="0">
                <a:solidFill>
                  <a:prstClr val="black"/>
                </a:solidFill>
              </a:rPr>
              <a:t>Gunnar von Heijne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911" y="1905000"/>
            <a:ext cx="561784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dirty="0" smtClean="0">
                <a:solidFill>
                  <a:prstClr val="black"/>
                </a:solidFill>
              </a:rPr>
              <a:t>Applied bioinformatics: 500h </a:t>
            </a:r>
            <a:r>
              <a:rPr lang="en-US" sz="1800" dirty="0">
                <a:solidFill>
                  <a:prstClr val="black"/>
                </a:solidFill>
              </a:rPr>
              <a:t>free </a:t>
            </a:r>
            <a:r>
              <a:rPr lang="en-US" sz="1800" dirty="0" smtClean="0">
                <a:solidFill>
                  <a:prstClr val="black"/>
                </a:solidFill>
              </a:rPr>
              <a:t>support/project</a:t>
            </a:r>
          </a:p>
          <a:p>
            <a:pPr marL="285750" indent="-285750" defTabSz="457200">
              <a:buFontTx/>
              <a:buChar char="•"/>
            </a:pPr>
            <a:r>
              <a:rPr lang="en-US" sz="1800" dirty="0" smtClean="0">
                <a:solidFill>
                  <a:prstClr val="black"/>
                </a:solidFill>
              </a:rPr>
              <a:t>Variant analyses in health and disease</a:t>
            </a:r>
          </a:p>
          <a:p>
            <a:pPr marL="285750" indent="-285750" defTabSz="457200">
              <a:buFontTx/>
              <a:buChar char="•"/>
            </a:pPr>
            <a:r>
              <a:rPr lang="en-US" sz="1800" dirty="0" err="1" smtClean="0">
                <a:solidFill>
                  <a:prstClr val="black"/>
                </a:solidFill>
              </a:rPr>
              <a:t>Transcriptomics</a:t>
            </a:r>
            <a:endParaRPr lang="en-US" sz="1800" dirty="0" smtClean="0">
              <a:solidFill>
                <a:prstClr val="black"/>
              </a:solidFill>
            </a:endParaRPr>
          </a:p>
          <a:p>
            <a:pPr marL="285750" indent="-285750" defTabSz="457200">
              <a:buFontTx/>
              <a:buChar char="•"/>
            </a:pPr>
            <a:r>
              <a:rPr lang="en-US" sz="1800" dirty="0" smtClean="0">
                <a:solidFill>
                  <a:prstClr val="black"/>
                </a:solidFill>
              </a:rPr>
              <a:t>Novel genomes </a:t>
            </a:r>
          </a:p>
          <a:p>
            <a:pPr marL="285750" indent="-285750" defTabSz="457200">
              <a:buFontTx/>
              <a:buChar char="•"/>
            </a:pPr>
            <a:r>
              <a:rPr lang="en-US" sz="1800" dirty="0" err="1" smtClean="0">
                <a:solidFill>
                  <a:prstClr val="black"/>
                </a:solidFill>
              </a:rPr>
              <a:t>Metagenomics</a:t>
            </a:r>
            <a:r>
              <a:rPr lang="en-US" sz="1800" dirty="0" smtClean="0">
                <a:solidFill>
                  <a:prstClr val="black"/>
                </a:solidFill>
              </a:rPr>
              <a:t> </a:t>
            </a:r>
          </a:p>
          <a:p>
            <a:pPr defTabSz="457200"/>
            <a:endParaRPr lang="en-US" sz="1800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6800" y="1772816"/>
            <a:ext cx="108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i="1" dirty="0" smtClean="0">
                <a:solidFill>
                  <a:srgbClr val="77933C"/>
                </a:solidFill>
              </a:rPr>
              <a:t>Directors </a:t>
            </a:r>
            <a:endParaRPr lang="en-US" i="1" dirty="0">
              <a:solidFill>
                <a:srgbClr val="77933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9500" y="4005064"/>
            <a:ext cx="119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i="1" dirty="0" smtClean="0">
                <a:solidFill>
                  <a:srgbClr val="77933C"/>
                </a:solidFill>
              </a:rPr>
              <a:t>Managers</a:t>
            </a:r>
            <a:endParaRPr lang="en-US" i="1" dirty="0">
              <a:solidFill>
                <a:srgbClr val="77933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8800" y="3645024"/>
            <a:ext cx="48133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/>
            <a:r>
              <a:rPr lang="en-GB" sz="1800" dirty="0" err="1" smtClean="0">
                <a:solidFill>
                  <a:prstClr val="black"/>
                </a:solidFill>
              </a:rPr>
              <a:t>Swedens</a:t>
            </a:r>
            <a:r>
              <a:rPr lang="en-GB" sz="1800" dirty="0" smtClean="0">
                <a:solidFill>
                  <a:prstClr val="black"/>
                </a:solidFill>
              </a:rPr>
              <a:t> </a:t>
            </a:r>
            <a:r>
              <a:rPr lang="en-GB" sz="1800" dirty="0">
                <a:solidFill>
                  <a:prstClr val="black"/>
                </a:solidFill>
              </a:rPr>
              <a:t>strongest unit for analyses of </a:t>
            </a:r>
            <a:br>
              <a:rPr lang="en-GB" sz="1800" dirty="0">
                <a:solidFill>
                  <a:prstClr val="black"/>
                </a:solidFill>
              </a:rPr>
            </a:br>
            <a:r>
              <a:rPr lang="en-GB" sz="1800" dirty="0">
                <a:solidFill>
                  <a:prstClr val="black"/>
                </a:solidFill>
              </a:rPr>
              <a:t>large-scale genomic data (13 </a:t>
            </a:r>
            <a:r>
              <a:rPr lang="en-GB" sz="1800" dirty="0" smtClean="0">
                <a:solidFill>
                  <a:prstClr val="black"/>
                </a:solidFill>
              </a:rPr>
              <a:t>+ 10 FTE)</a:t>
            </a:r>
            <a:endParaRPr lang="en-GB" sz="18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9552" y="4407833"/>
            <a:ext cx="48133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defTabSz="457200"/>
            <a:r>
              <a:rPr lang="en-GB" sz="1800" dirty="0" smtClean="0">
                <a:solidFill>
                  <a:srgbClr val="000000"/>
                </a:solidFill>
              </a:rPr>
              <a:t>National committee reviews and selects projects based </a:t>
            </a:r>
            <a:r>
              <a:rPr lang="en-GB" sz="1800" dirty="0">
                <a:solidFill>
                  <a:srgbClr val="000000"/>
                </a:solidFill>
              </a:rPr>
              <a:t>on scientific </a:t>
            </a:r>
            <a:r>
              <a:rPr lang="en-GB" sz="1800" dirty="0" smtClean="0">
                <a:solidFill>
                  <a:srgbClr val="000000"/>
                </a:solidFill>
              </a:rPr>
              <a:t>quality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643" y="2198132"/>
            <a:ext cx="1217602" cy="15515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718" y="5373216"/>
            <a:ext cx="34452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Ongoing expansion with staff in Lund, Gothenburg, Linköping and Umeå.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136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134938"/>
            <a:ext cx="9144000" cy="557758"/>
          </a:xfrm>
        </p:spPr>
        <p:txBody>
          <a:bodyPr/>
          <a:lstStyle/>
          <a:p>
            <a:r>
              <a:rPr lang="sv-SE" sz="3200" b="1" dirty="0" smtClean="0"/>
              <a:t>Expert teams</a:t>
            </a:r>
            <a:endParaRPr lang="sv-SE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71600" y="1484784"/>
            <a:ext cx="48223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Assembly/annotation of novel genomes</a:t>
            </a:r>
          </a:p>
          <a:p>
            <a:r>
              <a:rPr lang="en-US" sz="1800" dirty="0">
                <a:hlinkClick r:id="rId2"/>
              </a:rPr>
              <a:t>support@</a:t>
            </a:r>
            <a:r>
              <a:rPr lang="en-US" sz="1800" dirty="0" smtClean="0">
                <a:hlinkClick r:id="rId2"/>
              </a:rPr>
              <a:t>bils.se</a:t>
            </a:r>
            <a:endParaRPr lang="en-US" sz="1800" dirty="0" smtClean="0"/>
          </a:p>
          <a:p>
            <a:r>
              <a:rPr lang="en-US" sz="1800" dirty="0" smtClean="0"/>
              <a:t>(2 + 2 people, running)</a:t>
            </a:r>
          </a:p>
          <a:p>
            <a:endParaRPr lang="en-US" sz="1800" dirty="0" smtClean="0"/>
          </a:p>
          <a:p>
            <a:r>
              <a:rPr lang="en-US" sz="1800" b="1" dirty="0" smtClean="0"/>
              <a:t>Human WGS </a:t>
            </a:r>
            <a:r>
              <a:rPr lang="en-US" sz="1800" b="1" dirty="0" err="1" smtClean="0"/>
              <a:t>ToolBox</a:t>
            </a:r>
            <a:endParaRPr lang="en-US" sz="1800" b="1" dirty="0"/>
          </a:p>
          <a:p>
            <a:r>
              <a:rPr lang="en-US" sz="1800" dirty="0" smtClean="0"/>
              <a:t>Method implementation, community building</a:t>
            </a:r>
          </a:p>
          <a:p>
            <a:r>
              <a:rPr lang="en-US" sz="1800" dirty="0">
                <a:hlinkClick r:id="rId3"/>
              </a:rPr>
              <a:t>https://wabi-wiki.scilifelab.se/display/SHGATG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(2+ people, running)</a:t>
            </a:r>
          </a:p>
          <a:p>
            <a:endParaRPr lang="en-US" sz="1800" dirty="0"/>
          </a:p>
          <a:p>
            <a:r>
              <a:rPr lang="en-US" sz="1800" b="1" dirty="0" err="1" smtClean="0"/>
              <a:t>BigData</a:t>
            </a:r>
            <a:r>
              <a:rPr lang="en-US" sz="1800" b="1" dirty="0" smtClean="0"/>
              <a:t>/Integrative bioinformatics</a:t>
            </a:r>
          </a:p>
          <a:p>
            <a:r>
              <a:rPr lang="en-US" sz="1800" dirty="0" smtClean="0"/>
              <a:t>Method development, project support</a:t>
            </a:r>
          </a:p>
          <a:p>
            <a:r>
              <a:rPr lang="en-US" sz="1800" dirty="0">
                <a:hlinkClick r:id="rId4"/>
              </a:rPr>
              <a:t>http://www.scilifelab.se/facilities/wabi</a:t>
            </a:r>
            <a:r>
              <a:rPr lang="en-US" sz="1800" dirty="0" smtClean="0">
                <a:hlinkClick r:id="rId4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(4 people, </a:t>
            </a:r>
            <a:r>
              <a:rPr lang="en-US" sz="1800" dirty="0" smtClean="0"/>
              <a:t>hiring now, </a:t>
            </a:r>
            <a:r>
              <a:rPr lang="en-US" sz="1800" dirty="0" smtClean="0"/>
              <a:t>part of Long-term Support)</a:t>
            </a:r>
          </a:p>
        </p:txBody>
      </p:sp>
    </p:spTree>
    <p:extLst>
      <p:ext uri="{BB962C8B-B14F-4D97-AF65-F5344CB8AC3E}">
        <p14:creationId xmlns:p14="http://schemas.microsoft.com/office/powerpoint/2010/main" val="50707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sv-SE" smtClean="0"/>
              <a:t>Growth (Numbers from BILS)</a:t>
            </a:r>
            <a:endParaRPr lang="sv-SE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800341"/>
              </p:ext>
            </p:extLst>
          </p:nvPr>
        </p:nvGraphicFramePr>
        <p:xfrm>
          <a:off x="1193800" y="1295400"/>
          <a:ext cx="72517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2171700" y="4673600"/>
            <a:ext cx="4991100" cy="431800"/>
          </a:xfrm>
          <a:prstGeom prst="line">
            <a:avLst/>
          </a:prstGeom>
          <a:ln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032000" y="1460500"/>
            <a:ext cx="3365500" cy="353060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171700" y="1917700"/>
            <a:ext cx="4889500" cy="3022600"/>
          </a:xfrm>
          <a:prstGeom prst="line">
            <a:avLst/>
          </a:prstGeom>
          <a:ln>
            <a:solidFill>
              <a:srgbClr val="92D05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31640" y="5589240"/>
            <a:ext cx="630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Study design + bioinformatics typically the bottleneck in projects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012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122982"/>
            <a:ext cx="8229600" cy="1143000"/>
          </a:xfrm>
        </p:spPr>
        <p:txBody>
          <a:bodyPr>
            <a:noAutofit/>
          </a:bodyPr>
          <a:lstStyle/>
          <a:p>
            <a:r>
              <a:rPr lang="sv-SE" sz="3200" smtClean="0"/>
              <a:t>Distribution of PIs in projects in 2013</a:t>
            </a:r>
            <a:endParaRPr lang="sv-SE" sz="320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186127"/>
              </p:ext>
            </p:extLst>
          </p:nvPr>
        </p:nvGraphicFramePr>
        <p:xfrm>
          <a:off x="1547664" y="980728"/>
          <a:ext cx="7128009" cy="5087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1760" y="4582869"/>
            <a:ext cx="3032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~400 short-term projects/year</a:t>
            </a:r>
          </a:p>
          <a:p>
            <a:r>
              <a:rPr lang="en-US" sz="1800" dirty="0" smtClean="0"/>
              <a:t>~20 long-term projects/year</a:t>
            </a:r>
          </a:p>
        </p:txBody>
      </p:sp>
    </p:spTree>
    <p:extLst>
      <p:ext uri="{BB962C8B-B14F-4D97-AF65-F5344CB8AC3E}">
        <p14:creationId xmlns:p14="http://schemas.microsoft.com/office/powerpoint/2010/main" val="170169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71528_ppt-mall-scilife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171528_ppt-mall-scilifelab.pot</Template>
  <TotalTime>10234</TotalTime>
  <Words>740</Words>
  <Application>Microsoft Macintosh PowerPoint</Application>
  <PresentationFormat>On-screen Show (4:3)</PresentationFormat>
  <Paragraphs>239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171528_ppt-mall-scilifelab</vt:lpstr>
      <vt:lpstr>The national bioinformatics infrastructure  www.scilifelab.se/platforms/bioinformatics/</vt:lpstr>
      <vt:lpstr>The Bioinformatics platform</vt:lpstr>
      <vt:lpstr>PowerPoint Presentation</vt:lpstr>
      <vt:lpstr>The bioinformatics platform</vt:lpstr>
      <vt:lpstr>PowerPoint Presentation</vt:lpstr>
      <vt:lpstr>PowerPoint Presentation</vt:lpstr>
      <vt:lpstr>Expert teams</vt:lpstr>
      <vt:lpstr>Growth (Numbers from BILS)</vt:lpstr>
      <vt:lpstr>Distribution of PIs in projects in 2013</vt:lpstr>
      <vt:lpstr>Huge project diversity =&gt; difficult to forsee/automate</vt:lpstr>
      <vt:lpstr>User evaluation</vt:lpstr>
      <vt:lpstr>Bioinformatics Platform provides custom-tailored analyses</vt:lpstr>
      <vt:lpstr>SciLifeLab Bioinformatics Courses</vt:lpstr>
      <vt:lpstr>Teaching</vt:lpstr>
      <vt:lpstr>The Swedish Bioinformatics Advisory Program </vt:lpstr>
      <vt:lpstr>We’re here for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Matador</dc:creator>
  <cp:lastModifiedBy>Bjorn Nystedt</cp:lastModifiedBy>
  <cp:revision>579</cp:revision>
  <cp:lastPrinted>2013-04-15T09:13:19Z</cp:lastPrinted>
  <dcterms:created xsi:type="dcterms:W3CDTF">2013-05-13T05:29:39Z</dcterms:created>
  <dcterms:modified xsi:type="dcterms:W3CDTF">2015-05-18T07:38:25Z</dcterms:modified>
</cp:coreProperties>
</file>